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85"/>
  </p:notesMasterIdLst>
  <p:sldIdLst>
    <p:sldId id="256" r:id="rId3"/>
    <p:sldId id="458" r:id="rId4"/>
    <p:sldId id="257" r:id="rId5"/>
    <p:sldId id="510" r:id="rId6"/>
    <p:sldId id="513" r:id="rId7"/>
    <p:sldId id="511" r:id="rId8"/>
    <p:sldId id="512" r:id="rId9"/>
    <p:sldId id="514" r:id="rId10"/>
    <p:sldId id="509" r:id="rId11"/>
    <p:sldId id="459" r:id="rId12"/>
    <p:sldId id="468" r:id="rId13"/>
    <p:sldId id="488" r:id="rId14"/>
    <p:sldId id="515" r:id="rId15"/>
    <p:sldId id="490" r:id="rId16"/>
    <p:sldId id="489" r:id="rId17"/>
    <p:sldId id="517" r:id="rId18"/>
    <p:sldId id="518" r:id="rId19"/>
    <p:sldId id="519" r:id="rId20"/>
    <p:sldId id="520" r:id="rId21"/>
    <p:sldId id="521" r:id="rId22"/>
    <p:sldId id="522" r:id="rId23"/>
    <p:sldId id="523" r:id="rId24"/>
    <p:sldId id="524" r:id="rId25"/>
    <p:sldId id="525" r:id="rId26"/>
    <p:sldId id="526" r:id="rId27"/>
    <p:sldId id="516" r:id="rId28"/>
    <p:sldId id="492" r:id="rId29"/>
    <p:sldId id="259" r:id="rId30"/>
    <p:sldId id="261" r:id="rId31"/>
    <p:sldId id="265" r:id="rId32"/>
    <p:sldId id="267" r:id="rId33"/>
    <p:sldId id="493" r:id="rId34"/>
    <p:sldId id="494" r:id="rId35"/>
    <p:sldId id="495" r:id="rId36"/>
    <p:sldId id="496" r:id="rId37"/>
    <p:sldId id="497" r:id="rId38"/>
    <p:sldId id="498" r:id="rId39"/>
    <p:sldId id="467" r:id="rId40"/>
    <p:sldId id="469" r:id="rId41"/>
    <p:sldId id="527" r:id="rId42"/>
    <p:sldId id="528" r:id="rId43"/>
    <p:sldId id="529" r:id="rId44"/>
    <p:sldId id="531" r:id="rId45"/>
    <p:sldId id="530" r:id="rId46"/>
    <p:sldId id="532" r:id="rId47"/>
    <p:sldId id="472" r:id="rId48"/>
    <p:sldId id="474" r:id="rId49"/>
    <p:sldId id="475" r:id="rId50"/>
    <p:sldId id="503" r:id="rId51"/>
    <p:sldId id="504" r:id="rId52"/>
    <p:sldId id="487" r:id="rId53"/>
    <p:sldId id="460" r:id="rId54"/>
    <p:sldId id="461" r:id="rId55"/>
    <p:sldId id="462" r:id="rId56"/>
    <p:sldId id="463" r:id="rId57"/>
    <p:sldId id="464" r:id="rId58"/>
    <p:sldId id="465" r:id="rId59"/>
    <p:sldId id="466" r:id="rId60"/>
    <p:sldId id="499" r:id="rId61"/>
    <p:sldId id="500" r:id="rId62"/>
    <p:sldId id="470" r:id="rId63"/>
    <p:sldId id="471" r:id="rId64"/>
    <p:sldId id="473" r:id="rId65"/>
    <p:sldId id="476" r:id="rId66"/>
    <p:sldId id="477" r:id="rId67"/>
    <p:sldId id="478" r:id="rId68"/>
    <p:sldId id="479" r:id="rId69"/>
    <p:sldId id="480" r:id="rId70"/>
    <p:sldId id="481" r:id="rId71"/>
    <p:sldId id="482" r:id="rId72"/>
    <p:sldId id="483" r:id="rId73"/>
    <p:sldId id="484" r:id="rId74"/>
    <p:sldId id="485" r:id="rId75"/>
    <p:sldId id="486" r:id="rId76"/>
    <p:sldId id="501" r:id="rId77"/>
    <p:sldId id="506" r:id="rId78"/>
    <p:sldId id="508" r:id="rId79"/>
    <p:sldId id="507" r:id="rId80"/>
    <p:sldId id="502" r:id="rId81"/>
    <p:sldId id="505" r:id="rId82"/>
    <p:sldId id="260" r:id="rId83"/>
    <p:sldId id="444"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1/23/2024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consider adding in next time: joint distributions, marginal, conditional distributions (EC303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911" marR="10067" indent="-263001" defTabSz="1812066">
              <a:lnSpc>
                <a:spcPct val="102600"/>
              </a:lnSpc>
              <a:spcBef>
                <a:spcPts val="109"/>
              </a:spcBef>
              <a:buClr>
                <a:srgbClr val="1FA49A"/>
              </a:buClr>
              <a:buSzPct val="90909"/>
              <a:buFont typeface="Lucida Sans Unicode"/>
              <a:buChar char="•"/>
              <a:tabLst>
                <a:tab pos="288169" algn="l"/>
              </a:tabLst>
            </a:pPr>
            <a:r>
              <a:rPr lang="en-US" sz="1200" spc="-89" dirty="0">
                <a:solidFill>
                  <a:prstClr val="black"/>
                </a:solidFill>
                <a:latin typeface="Tahoma"/>
                <a:cs typeface="Tahoma"/>
              </a:rPr>
              <a:t>Turns </a:t>
            </a:r>
            <a:r>
              <a:rPr lang="en-US" sz="1200" spc="-69" dirty="0">
                <a:solidFill>
                  <a:prstClr val="black"/>
                </a:solidFill>
                <a:latin typeface="Tahoma"/>
                <a:cs typeface="Tahoma"/>
              </a:rPr>
              <a:t>out </a:t>
            </a:r>
            <a:r>
              <a:rPr lang="en-US" sz="1200" spc="-50" dirty="0">
                <a:solidFill>
                  <a:prstClr val="black"/>
                </a:solidFill>
                <a:latin typeface="Tahoma"/>
                <a:cs typeface="Tahoma"/>
              </a:rPr>
              <a:t>that </a:t>
            </a:r>
            <a:r>
              <a:rPr lang="en-US" sz="1200" spc="-59" dirty="0">
                <a:solidFill>
                  <a:prstClr val="black"/>
                </a:solidFill>
                <a:latin typeface="Tahoma"/>
                <a:cs typeface="Tahoma"/>
              </a:rPr>
              <a:t>lots </a:t>
            </a:r>
            <a:r>
              <a:rPr lang="en-US" sz="1200" spc="-79" dirty="0">
                <a:solidFill>
                  <a:prstClr val="black"/>
                </a:solidFill>
                <a:latin typeface="Tahoma"/>
                <a:cs typeface="Tahoma"/>
              </a:rPr>
              <a:t>of </a:t>
            </a:r>
            <a:r>
              <a:rPr lang="en-US" sz="1200" spc="-109" dirty="0">
                <a:solidFill>
                  <a:prstClr val="black"/>
                </a:solidFill>
                <a:latin typeface="Tahoma"/>
                <a:cs typeface="Tahoma"/>
              </a:rPr>
              <a:t>economic </a:t>
            </a:r>
            <a:r>
              <a:rPr lang="en-US" sz="1200" spc="-99" dirty="0">
                <a:solidFill>
                  <a:prstClr val="black"/>
                </a:solidFill>
                <a:latin typeface="Tahoma"/>
                <a:cs typeface="Tahoma"/>
              </a:rPr>
              <a:t>variables </a:t>
            </a:r>
            <a:r>
              <a:rPr lang="en-US" sz="1200" spc="-149" dirty="0">
                <a:solidFill>
                  <a:prstClr val="black"/>
                </a:solidFill>
                <a:latin typeface="Tahoma"/>
                <a:cs typeface="Tahoma"/>
              </a:rPr>
              <a:t>are </a:t>
            </a:r>
            <a:r>
              <a:rPr lang="en-US" sz="1200" spc="-79" dirty="0">
                <a:solidFill>
                  <a:prstClr val="black"/>
                </a:solidFill>
                <a:latin typeface="Tahoma"/>
                <a:cs typeface="Tahoma"/>
              </a:rPr>
              <a:t>(approximately)  </a:t>
            </a:r>
            <a:r>
              <a:rPr lang="en-US" sz="1200" spc="-89" dirty="0">
                <a:solidFill>
                  <a:prstClr val="black"/>
                </a:solidFill>
                <a:latin typeface="Tahoma"/>
                <a:cs typeface="Tahoma"/>
              </a:rPr>
              <a:t>lognormal!</a:t>
            </a:r>
            <a:endParaRPr lang="en-US" sz="1200" dirty="0">
              <a:solidFill>
                <a:prstClr val="black"/>
              </a:solidFill>
              <a:latin typeface="Tahoma"/>
              <a:cs typeface="Tahoma"/>
            </a:endParaRPr>
          </a:p>
          <a:p>
            <a:pPr marL="286911" indent="-263001" defTabSz="1812066">
              <a:spcBef>
                <a:spcPts val="297"/>
              </a:spcBef>
              <a:buClr>
                <a:srgbClr val="1FA49A"/>
              </a:buClr>
              <a:buSzPct val="90909"/>
              <a:buFont typeface="Lucida Sans Unicode"/>
              <a:buChar char="•"/>
              <a:tabLst>
                <a:tab pos="288169" algn="l"/>
              </a:tabLst>
            </a:pPr>
            <a:r>
              <a:rPr lang="en-US" sz="1200" spc="-109" dirty="0">
                <a:solidFill>
                  <a:prstClr val="black"/>
                </a:solidFill>
                <a:latin typeface="Tahoma"/>
                <a:cs typeface="Tahoma"/>
              </a:rPr>
              <a:t>Example:  </a:t>
            </a:r>
            <a:r>
              <a:rPr lang="en-US" sz="1200" spc="-119" dirty="0">
                <a:solidFill>
                  <a:prstClr val="black"/>
                </a:solidFill>
                <a:latin typeface="Tahoma"/>
                <a:cs typeface="Tahoma"/>
              </a:rPr>
              <a:t>household</a:t>
            </a:r>
            <a:r>
              <a:rPr lang="en-US" sz="1200" spc="-129" dirty="0">
                <a:solidFill>
                  <a:prstClr val="black"/>
                </a:solidFill>
                <a:latin typeface="Tahoma"/>
                <a:cs typeface="Tahoma"/>
              </a:rPr>
              <a:t> </a:t>
            </a:r>
            <a:r>
              <a:rPr lang="en-US" sz="1200" spc="-89" dirty="0">
                <a:solidFill>
                  <a:prstClr val="black"/>
                </a:solidFill>
                <a:latin typeface="Tahoma"/>
                <a:cs typeface="Tahoma"/>
              </a:rPr>
              <a:t>income/consumption</a:t>
            </a:r>
            <a:endParaRPr lang="en-US" sz="1200" dirty="0">
              <a:solidFill>
                <a:prstClr val="black"/>
              </a:solidFill>
              <a:latin typeface="Tahoma"/>
              <a:cs typeface="Tahoma"/>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28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66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429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8869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t>
            </a:r>
            <a:r>
              <a:rPr lang="en-US"/>
              <a:t>+ Count Data</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figure this out in R? We kind of have some sample code you can adapt here already. Play around with it! </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639291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48568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1/23/2024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1/23/2024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37.png"/><Relationship Id="rId4"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4.gi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0.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7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3-4: Measuring Uncertainty &amp; Confidence Intervals</a:t>
            </a:r>
          </a:p>
          <a:p>
            <a:r>
              <a:rPr lang="en-US" sz="2400" dirty="0"/>
              <a:t>January 24 – January 31,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39109850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4AFC2D-CB59-090B-B606-B326184C78DF}"/>
              </a:ext>
            </a:extLst>
          </p:cNvPr>
          <p:cNvSpPr/>
          <p:nvPr/>
        </p:nvSpPr>
        <p:spPr>
          <a:xfrm>
            <a:off x="914400" y="2032816"/>
            <a:ext cx="6832813" cy="4427284"/>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7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Lognormal distributions have some handy moments: </a:t>
                </a:r>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og-normal Distribution | Real Statistics Using Excel">
            <a:extLst>
              <a:ext uri="{FF2B5EF4-FFF2-40B4-BE49-F238E27FC236}">
                <a16:creationId xmlns:a16="http://schemas.microsoft.com/office/drawing/2014/main" id="{DD14C53D-F6DF-D2E5-C65C-DFEDA9075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94"/>
          <a:stretch/>
        </p:blipFill>
        <p:spPr bwMode="auto">
          <a:xfrm>
            <a:off x="1905000" y="3850140"/>
            <a:ext cx="6745132" cy="267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2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Lognormal Distribution Capturing?</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200" dirty="0"/>
              <a:t>Lognormal distributions capture </a:t>
            </a:r>
            <a:r>
              <a:rPr lang="en-US" sz="2200" b="1" dirty="0"/>
              <a:t>multiplicative </a:t>
            </a:r>
            <a:r>
              <a:rPr lang="en-US" sz="2200" dirty="0"/>
              <a:t>effects rather than </a:t>
            </a:r>
            <a:r>
              <a:rPr lang="en-US" sz="2200" b="1" dirty="0"/>
              <a:t>additive</a:t>
            </a:r>
          </a:p>
          <a:p>
            <a:r>
              <a:rPr lang="en-US" sz="2200" dirty="0"/>
              <a:t>E.g., changes in household health may lead to </a:t>
            </a:r>
            <a:r>
              <a:rPr lang="en-US" sz="2200" i="1" dirty="0"/>
              <a:t>percent changes </a:t>
            </a:r>
            <a:r>
              <a:rPr lang="en-US" sz="2200" dirty="0"/>
              <a:t>in consumption (equally likely to double or cut in half) rather than </a:t>
            </a:r>
            <a:r>
              <a:rPr lang="en-US" sz="2200" i="1" dirty="0"/>
              <a:t>level changes </a:t>
            </a:r>
            <a:r>
              <a:rPr lang="en-US" sz="2200" dirty="0"/>
              <a:t>(e.g., +/- $1,000)</a:t>
            </a:r>
          </a:p>
          <a:p>
            <a:r>
              <a:rPr lang="en-US" sz="2200" dirty="0"/>
              <a:t>This isn’t symmetrical in levels! But it is symmetric in </a:t>
            </a:r>
            <a:r>
              <a:rPr lang="en-US" sz="2200" b="1" dirty="0"/>
              <a:t>log space</a:t>
            </a:r>
            <a:endParaRPr lang="en-US" sz="2200" dirty="0"/>
          </a:p>
        </p:txBody>
      </p:sp>
    </p:spTree>
    <p:extLst>
      <p:ext uri="{BB962C8B-B14F-4D97-AF65-F5344CB8AC3E}">
        <p14:creationId xmlns:p14="http://schemas.microsoft.com/office/powerpoint/2010/main" val="3923095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283096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a sample mean from a normal distribution has a variance </a:t>
                </a:r>
                <a14:m>
                  <m:oMath xmlns:m="http://schemas.openxmlformats.org/officeDocument/2006/math">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𝑛</m:t>
                        </m:r>
                      </m:den>
                    </m:f>
                  </m:oMath>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167638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 “Standardize” a Variable</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366641"/>
            <a:ext cx="7490947" cy="429465"/>
          </a:xfrm>
          <a:prstGeom prst="rect">
            <a:avLst/>
          </a:prstGeom>
          <a:solidFill>
            <a:srgbClr val="A6E481"/>
          </a:solidFill>
        </p:spPr>
        <p:txBody>
          <a:bodyPr vert="horz" wrap="square" lIns="0" tIns="62917" rIns="0" bIns="0" rtlCol="0" anchor="b">
            <a:spAutoFit/>
          </a:bodyPr>
          <a:lstStyle/>
          <a:p>
            <a:pPr marL="261743">
              <a:lnSpc>
                <a:spcPct val="100000"/>
              </a:lnSpc>
              <a:spcBef>
                <a:spcPts val="495"/>
              </a:spcBef>
            </a:pPr>
            <a:r>
              <a:rPr sz="2378" spc="20" dirty="0">
                <a:solidFill>
                  <a:srgbClr val="505252"/>
                </a:solidFill>
                <a:latin typeface="Times New Roman"/>
                <a:cs typeface="Times New Roman"/>
              </a:rPr>
              <a:t>Bootstrapped </a:t>
            </a:r>
            <a:r>
              <a:rPr sz="2378" spc="10" dirty="0">
                <a:solidFill>
                  <a:srgbClr val="505252"/>
                </a:solidFill>
                <a:latin typeface="Times New Roman"/>
                <a:cs typeface="Times New Roman"/>
              </a:rPr>
              <a:t>Standard</a:t>
            </a:r>
            <a:r>
              <a:rPr sz="2378" spc="327" dirty="0">
                <a:solidFill>
                  <a:srgbClr val="505252"/>
                </a:solidFill>
                <a:latin typeface="Times New Roman"/>
                <a:cs typeface="Times New Roman"/>
              </a:rPr>
              <a:t> </a:t>
            </a:r>
            <a:r>
              <a:rPr sz="2378" spc="-40" dirty="0">
                <a:solidFill>
                  <a:srgbClr val="505252"/>
                </a:solidFill>
                <a:latin typeface="Times New Roman"/>
                <a:cs typeface="Times New Roman"/>
              </a:rPr>
              <a:t>Errors</a:t>
            </a:r>
            <a:endParaRPr sz="2378">
              <a:latin typeface="Times New Roman"/>
              <a:cs typeface="Times New Roman"/>
            </a:endParaRPr>
          </a:p>
        </p:txBody>
      </p:sp>
      <p:sp>
        <p:nvSpPr>
          <p:cNvPr id="3" name="object 3"/>
          <p:cNvSpPr/>
          <p:nvPr/>
        </p:nvSpPr>
        <p:spPr>
          <a:xfrm>
            <a:off x="2452878" y="2207997"/>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4" name="object 4"/>
          <p:cNvSpPr/>
          <p:nvPr/>
        </p:nvSpPr>
        <p:spPr>
          <a:xfrm>
            <a:off x="2452878" y="2624210"/>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5" name="object 5"/>
          <p:cNvSpPr txBox="1"/>
          <p:nvPr/>
        </p:nvSpPr>
        <p:spPr>
          <a:xfrm>
            <a:off x="2140909" y="974966"/>
            <a:ext cx="7704867" cy="1901097"/>
          </a:xfrm>
          <a:prstGeom prst="rect">
            <a:avLst/>
          </a:prstGeom>
        </p:spPr>
        <p:txBody>
          <a:bodyPr vert="horz" wrap="square" lIns="0" tIns="13842" rIns="0" bIns="0" rtlCol="0">
            <a:spAutoFit/>
          </a:bodyPr>
          <a:lstStyle/>
          <a:p>
            <a:pPr marL="100670" marR="85570">
              <a:lnSpc>
                <a:spcPct val="102600"/>
              </a:lnSpc>
              <a:spcBef>
                <a:spcPts val="109"/>
              </a:spcBef>
            </a:pPr>
            <a:r>
              <a:rPr sz="2180" spc="-40" dirty="0">
                <a:latin typeface="Calibri"/>
                <a:cs typeface="Calibri"/>
              </a:rPr>
              <a:t>Frequently, </a:t>
            </a:r>
            <a:r>
              <a:rPr sz="2180" i="1" spc="-565" dirty="0">
                <a:latin typeface="Arial"/>
                <a:cs typeface="Arial"/>
              </a:rPr>
              <a:t>θ</a:t>
            </a:r>
            <a:r>
              <a:rPr sz="3270" spc="-846" baseline="12626" dirty="0">
                <a:latin typeface="Tahoma"/>
                <a:cs typeface="Tahoma"/>
              </a:rPr>
              <a:t>ˆ </a:t>
            </a:r>
            <a:r>
              <a:rPr sz="2180" spc="-50" dirty="0">
                <a:latin typeface="Calibri"/>
                <a:cs typeface="Calibri"/>
              </a:rPr>
              <a:t>may </a:t>
            </a:r>
            <a:r>
              <a:rPr sz="2180" spc="-69" dirty="0">
                <a:latin typeface="Calibri"/>
                <a:cs typeface="Calibri"/>
              </a:rPr>
              <a:t>be </a:t>
            </a:r>
            <a:r>
              <a:rPr sz="2180" spc="-59" dirty="0">
                <a:latin typeface="Calibri"/>
                <a:cs typeface="Calibri"/>
              </a:rPr>
              <a:t>so </a:t>
            </a:r>
            <a:r>
              <a:rPr sz="2180" spc="-30" dirty="0">
                <a:latin typeface="Calibri"/>
                <a:cs typeface="Calibri"/>
              </a:rPr>
              <a:t>complicated </a:t>
            </a:r>
            <a:r>
              <a:rPr sz="2180" dirty="0">
                <a:latin typeface="Calibri"/>
                <a:cs typeface="Calibri"/>
              </a:rPr>
              <a:t>that </a:t>
            </a:r>
            <a:r>
              <a:rPr sz="2180" i="1" spc="-337" dirty="0">
                <a:latin typeface="Arial"/>
                <a:cs typeface="Arial"/>
              </a:rPr>
              <a:t>σ</a:t>
            </a:r>
            <a:r>
              <a:rPr sz="2378" i="1" spc="-503" baseline="-27777" dirty="0">
                <a:latin typeface="Arial"/>
                <a:cs typeface="Arial"/>
              </a:rPr>
              <a:t>θ</a:t>
            </a:r>
            <a:r>
              <a:rPr sz="2378" spc="-503" baseline="-13888" dirty="0">
                <a:latin typeface="Verdana"/>
                <a:cs typeface="Verdana"/>
              </a:rPr>
              <a:t>ˆ </a:t>
            </a:r>
            <a:r>
              <a:rPr sz="2180" spc="-10" dirty="0">
                <a:latin typeface="Calibri"/>
                <a:cs typeface="Calibri"/>
              </a:rPr>
              <a:t>isn’t </a:t>
            </a:r>
            <a:r>
              <a:rPr sz="2180" spc="-40" dirty="0">
                <a:latin typeface="Calibri"/>
                <a:cs typeface="Calibri"/>
              </a:rPr>
              <a:t>easily obtained.  </a:t>
            </a:r>
            <a:r>
              <a:rPr sz="2180" spc="-10" dirty="0">
                <a:latin typeface="Calibri"/>
                <a:cs typeface="Calibri"/>
              </a:rPr>
              <a:t>In </a:t>
            </a:r>
            <a:r>
              <a:rPr sz="2180" spc="-20" dirty="0">
                <a:latin typeface="Calibri"/>
                <a:cs typeface="Calibri"/>
              </a:rPr>
              <a:t>this </a:t>
            </a:r>
            <a:r>
              <a:rPr sz="2180" spc="-30" dirty="0">
                <a:latin typeface="Calibri"/>
                <a:cs typeface="Calibri"/>
              </a:rPr>
              <a:t>case, </a:t>
            </a:r>
            <a:r>
              <a:rPr sz="2180" spc="-149" dirty="0">
                <a:latin typeface="Calibri"/>
                <a:cs typeface="Calibri"/>
              </a:rPr>
              <a:t>we </a:t>
            </a:r>
            <a:r>
              <a:rPr sz="2180" spc="-79" dirty="0">
                <a:latin typeface="Calibri"/>
                <a:cs typeface="Calibri"/>
              </a:rPr>
              <a:t>use </a:t>
            </a:r>
            <a:r>
              <a:rPr sz="2180" spc="-20" dirty="0">
                <a:latin typeface="Calibri"/>
                <a:cs typeface="Calibri"/>
              </a:rPr>
              <a:t>a </a:t>
            </a:r>
            <a:r>
              <a:rPr sz="2180" spc="-30" dirty="0">
                <a:latin typeface="Calibri"/>
                <a:cs typeface="Calibri"/>
              </a:rPr>
              <a:t>simulation </a:t>
            </a:r>
            <a:r>
              <a:rPr sz="2180" spc="-40" dirty="0">
                <a:latin typeface="Calibri"/>
                <a:cs typeface="Calibri"/>
              </a:rPr>
              <a:t>called </a:t>
            </a:r>
            <a:r>
              <a:rPr sz="2180" b="1" spc="59" dirty="0">
                <a:solidFill>
                  <a:srgbClr val="1FA49A"/>
                </a:solidFill>
                <a:latin typeface="Calibri"/>
                <a:cs typeface="Calibri"/>
              </a:rPr>
              <a:t>bootstrapping </a:t>
            </a:r>
            <a:r>
              <a:rPr sz="2180" spc="-20" dirty="0">
                <a:latin typeface="Calibri"/>
                <a:cs typeface="Calibri"/>
              </a:rPr>
              <a:t>to </a:t>
            </a:r>
            <a:r>
              <a:rPr sz="2180" spc="-30" dirty="0">
                <a:latin typeface="Calibri"/>
                <a:cs typeface="Calibri"/>
              </a:rPr>
              <a:t>obtain  </a:t>
            </a:r>
            <a:r>
              <a:rPr sz="2180" spc="-10" dirty="0">
                <a:latin typeface="Calibri"/>
                <a:cs typeface="Calibri"/>
              </a:rPr>
              <a:t>valid</a:t>
            </a:r>
            <a:r>
              <a:rPr sz="2180" spc="208" dirty="0">
                <a:latin typeface="Calibri"/>
                <a:cs typeface="Calibri"/>
              </a:rPr>
              <a:t> </a:t>
            </a:r>
            <a:r>
              <a:rPr sz="2180" spc="99" dirty="0">
                <a:latin typeface="Calibri"/>
                <a:cs typeface="Calibri"/>
              </a:rPr>
              <a:t>SEs:</a:t>
            </a:r>
            <a:endParaRPr sz="2180">
              <a:latin typeface="Calibri"/>
              <a:cs typeface="Calibri"/>
            </a:endParaRPr>
          </a:p>
          <a:p>
            <a:pPr marL="649324" indent="-291944">
              <a:spcBef>
                <a:spcPts val="664"/>
              </a:spcBef>
              <a:buClr>
                <a:srgbClr val="FFFFFF"/>
              </a:buClr>
              <a:buSzPct val="72727"/>
              <a:buAutoNum type="arabicPlain"/>
              <a:tabLst>
                <a:tab pos="650582" algn="l"/>
              </a:tabLst>
            </a:pPr>
            <a:r>
              <a:rPr sz="2180" spc="10" dirty="0">
                <a:latin typeface="Calibri"/>
                <a:cs typeface="Calibri"/>
              </a:rPr>
              <a:t>Begin </a:t>
            </a:r>
            <a:r>
              <a:rPr sz="2180" spc="-30" dirty="0">
                <a:latin typeface="Calibri"/>
                <a:cs typeface="Calibri"/>
              </a:rPr>
              <a:t>with </a:t>
            </a:r>
            <a:r>
              <a:rPr sz="2180" spc="-59" dirty="0">
                <a:latin typeface="Calibri"/>
                <a:cs typeface="Calibri"/>
              </a:rPr>
              <a:t>your </a:t>
            </a:r>
            <a:r>
              <a:rPr sz="2180" spc="-50" dirty="0">
                <a:latin typeface="Calibri"/>
                <a:cs typeface="Calibri"/>
              </a:rPr>
              <a:t>sample </a:t>
            </a:r>
            <a:r>
              <a:rPr sz="2180" i="1" spc="149" dirty="0">
                <a:latin typeface="Trebuchet MS"/>
                <a:cs typeface="Trebuchet MS"/>
              </a:rPr>
              <a:t>{X</a:t>
            </a:r>
            <a:r>
              <a:rPr sz="2378" spc="222" baseline="-10416" dirty="0">
                <a:latin typeface="Calibri"/>
                <a:cs typeface="Calibri"/>
              </a:rPr>
              <a:t>1</a:t>
            </a:r>
            <a:r>
              <a:rPr sz="2180" i="1" spc="149" dirty="0">
                <a:latin typeface="Arial"/>
                <a:cs typeface="Arial"/>
              </a:rPr>
              <a:t>, </a:t>
            </a:r>
            <a:r>
              <a:rPr sz="2180" i="1" spc="-10" dirty="0">
                <a:latin typeface="Arial"/>
                <a:cs typeface="Arial"/>
              </a:rPr>
              <a:t>...,</a:t>
            </a:r>
            <a:r>
              <a:rPr sz="2180" i="1" spc="-99" dirty="0">
                <a:latin typeface="Arial"/>
                <a:cs typeface="Arial"/>
              </a:rPr>
              <a:t> </a:t>
            </a:r>
            <a:r>
              <a:rPr sz="2180" i="1" spc="198" dirty="0">
                <a:latin typeface="Trebuchet MS"/>
                <a:cs typeface="Trebuchet MS"/>
              </a:rPr>
              <a:t>X</a:t>
            </a:r>
            <a:r>
              <a:rPr sz="2378" i="1" spc="297" baseline="-10416" dirty="0">
                <a:latin typeface="Arial"/>
                <a:cs typeface="Arial"/>
              </a:rPr>
              <a:t>n</a:t>
            </a:r>
            <a:r>
              <a:rPr sz="2180" i="1" spc="198" dirty="0">
                <a:latin typeface="Trebuchet MS"/>
                <a:cs typeface="Trebuchet MS"/>
              </a:rPr>
              <a:t>}</a:t>
            </a:r>
            <a:endParaRPr sz="2180">
              <a:latin typeface="Trebuchet MS"/>
              <a:cs typeface="Trebuchet MS"/>
            </a:endParaRPr>
          </a:p>
          <a:p>
            <a:pPr marL="649324" indent="-291944">
              <a:spcBef>
                <a:spcPts val="662"/>
              </a:spcBef>
              <a:buClr>
                <a:srgbClr val="FFFFFF"/>
              </a:buClr>
              <a:buSzPct val="72727"/>
              <a:buAutoNum type="arabicPlain"/>
              <a:tabLst>
                <a:tab pos="650582" algn="l"/>
              </a:tabLst>
            </a:pPr>
            <a:r>
              <a:rPr sz="2180" dirty="0">
                <a:latin typeface="Calibri"/>
                <a:cs typeface="Calibri"/>
              </a:rPr>
              <a:t>From that </a:t>
            </a:r>
            <a:r>
              <a:rPr sz="2180" spc="-40" dirty="0">
                <a:latin typeface="Calibri"/>
                <a:cs typeface="Calibri"/>
              </a:rPr>
              <a:t>sample, </a:t>
            </a:r>
            <a:r>
              <a:rPr sz="2180" b="1" spc="40" dirty="0">
                <a:solidFill>
                  <a:srgbClr val="1FA49A"/>
                </a:solidFill>
                <a:latin typeface="Calibri"/>
                <a:cs typeface="Calibri"/>
              </a:rPr>
              <a:t>sample </a:t>
            </a:r>
            <a:r>
              <a:rPr sz="2180" b="1" spc="69" dirty="0">
                <a:solidFill>
                  <a:srgbClr val="1FA49A"/>
                </a:solidFill>
                <a:latin typeface="Calibri"/>
                <a:cs typeface="Calibri"/>
              </a:rPr>
              <a:t>again </a:t>
            </a:r>
            <a:r>
              <a:rPr sz="2180" b="1" spc="30" dirty="0">
                <a:solidFill>
                  <a:srgbClr val="2E5F66"/>
                </a:solidFill>
                <a:latin typeface="Calibri"/>
                <a:cs typeface="Calibri"/>
              </a:rPr>
              <a:t>with </a:t>
            </a:r>
            <a:r>
              <a:rPr sz="2180" b="1" spc="50" dirty="0">
                <a:solidFill>
                  <a:srgbClr val="2E5F66"/>
                </a:solidFill>
                <a:latin typeface="Calibri"/>
                <a:cs typeface="Calibri"/>
              </a:rPr>
              <a:t>replacement </a:t>
            </a:r>
            <a:r>
              <a:rPr sz="2180" spc="-20" dirty="0">
                <a:latin typeface="Calibri"/>
                <a:cs typeface="Calibri"/>
              </a:rPr>
              <a:t>to</a:t>
            </a:r>
            <a:r>
              <a:rPr sz="2180" spc="198" dirty="0">
                <a:latin typeface="Calibri"/>
                <a:cs typeface="Calibri"/>
              </a:rPr>
              <a:t> </a:t>
            </a:r>
            <a:r>
              <a:rPr sz="2180" spc="-30" dirty="0">
                <a:latin typeface="Calibri"/>
                <a:cs typeface="Calibri"/>
              </a:rPr>
              <a:t>get</a:t>
            </a:r>
            <a:endParaRPr sz="2180">
              <a:latin typeface="Calibri"/>
              <a:cs typeface="Calibri"/>
            </a:endParaRPr>
          </a:p>
        </p:txBody>
      </p:sp>
      <p:sp>
        <p:nvSpPr>
          <p:cNvPr id="6" name="object 6"/>
          <p:cNvSpPr txBox="1"/>
          <p:nvPr/>
        </p:nvSpPr>
        <p:spPr>
          <a:xfrm>
            <a:off x="3122546" y="2804705"/>
            <a:ext cx="968928" cy="268055"/>
          </a:xfrm>
          <a:prstGeom prst="rect">
            <a:avLst/>
          </a:prstGeom>
        </p:spPr>
        <p:txBody>
          <a:bodyPr vert="horz" wrap="square" lIns="0" tIns="23909" rIns="0" bIns="0" rtlCol="0">
            <a:spAutoFit/>
          </a:bodyPr>
          <a:lstStyle/>
          <a:p>
            <a:pPr marL="25168">
              <a:spcBef>
                <a:spcPts val="188"/>
              </a:spcBef>
              <a:tabLst>
                <a:tab pos="835564" algn="l"/>
              </a:tabLst>
            </a:pPr>
            <a:r>
              <a:rPr sz="1585" spc="30" dirty="0">
                <a:latin typeface="Calibri"/>
                <a:cs typeface="Calibri"/>
              </a:rPr>
              <a:t>1	1</a:t>
            </a:r>
            <a:endParaRPr sz="1585">
              <a:latin typeface="Calibri"/>
              <a:cs typeface="Calibri"/>
            </a:endParaRPr>
          </a:p>
        </p:txBody>
      </p:sp>
      <p:sp>
        <p:nvSpPr>
          <p:cNvPr id="7" name="object 7"/>
          <p:cNvSpPr txBox="1"/>
          <p:nvPr/>
        </p:nvSpPr>
        <p:spPr>
          <a:xfrm>
            <a:off x="3085829" y="2979867"/>
            <a:ext cx="972703" cy="268120"/>
          </a:xfrm>
          <a:prstGeom prst="rect">
            <a:avLst/>
          </a:prstGeom>
        </p:spPr>
        <p:txBody>
          <a:bodyPr vert="horz" wrap="square" lIns="0" tIns="23909" rIns="0" bIns="0" rtlCol="0">
            <a:spAutoFit/>
          </a:bodyPr>
          <a:lstStyle/>
          <a:p>
            <a:pPr marL="25168">
              <a:spcBef>
                <a:spcPts val="188"/>
              </a:spcBef>
              <a:tabLst>
                <a:tab pos="835564" algn="l"/>
              </a:tabLst>
            </a:pPr>
            <a:r>
              <a:rPr sz="1585" spc="30" dirty="0">
                <a:latin typeface="Calibri"/>
                <a:cs typeface="Calibri"/>
              </a:rPr>
              <a:t>1	</a:t>
            </a:r>
            <a:r>
              <a:rPr sz="2378" i="1" spc="-30" baseline="3472" dirty="0">
                <a:latin typeface="Arial"/>
                <a:cs typeface="Arial"/>
              </a:rPr>
              <a:t>n</a:t>
            </a:r>
            <a:endParaRPr sz="2378" baseline="3472">
              <a:latin typeface="Arial"/>
              <a:cs typeface="Arial"/>
            </a:endParaRPr>
          </a:p>
        </p:txBody>
      </p:sp>
      <p:sp>
        <p:nvSpPr>
          <p:cNvPr id="8" name="object 8"/>
          <p:cNvSpPr txBox="1"/>
          <p:nvPr/>
        </p:nvSpPr>
        <p:spPr>
          <a:xfrm>
            <a:off x="2765529" y="2830350"/>
            <a:ext cx="1476043" cy="358348"/>
          </a:xfrm>
          <a:prstGeom prst="rect">
            <a:avLst/>
          </a:prstGeom>
        </p:spPr>
        <p:txBody>
          <a:bodyPr vert="horz" wrap="square" lIns="0" tIns="22650" rIns="0" bIns="0" rtlCol="0">
            <a:spAutoFit/>
          </a:bodyPr>
          <a:lstStyle/>
          <a:p>
            <a:pPr marL="25168">
              <a:spcBef>
                <a:spcPts val="178"/>
              </a:spcBef>
            </a:pPr>
            <a:r>
              <a:rPr sz="2180" i="1" spc="248" dirty="0">
                <a:latin typeface="Trebuchet MS"/>
                <a:cs typeface="Trebuchet MS"/>
              </a:rPr>
              <a:t>{X </a:t>
            </a:r>
            <a:r>
              <a:rPr sz="2180" i="1" spc="-10" dirty="0">
                <a:latin typeface="Arial"/>
                <a:cs typeface="Arial"/>
              </a:rPr>
              <a:t>, ..., </a:t>
            </a:r>
            <a:r>
              <a:rPr sz="2180" i="1" spc="218" dirty="0">
                <a:latin typeface="Trebuchet MS"/>
                <a:cs typeface="Trebuchet MS"/>
              </a:rPr>
              <a:t>X</a:t>
            </a:r>
            <a:r>
              <a:rPr sz="2180" i="1" spc="248" dirty="0">
                <a:latin typeface="Trebuchet MS"/>
                <a:cs typeface="Trebuchet MS"/>
              </a:rPr>
              <a:t> </a:t>
            </a:r>
            <a:r>
              <a:rPr sz="2180" i="1" spc="277" dirty="0">
                <a:latin typeface="Trebuchet MS"/>
                <a:cs typeface="Trebuchet MS"/>
              </a:rPr>
              <a:t>}</a:t>
            </a:r>
            <a:endParaRPr sz="2180">
              <a:latin typeface="Trebuchet MS"/>
              <a:cs typeface="Trebuchet MS"/>
            </a:endParaRPr>
          </a:p>
        </p:txBody>
      </p:sp>
      <p:sp>
        <p:nvSpPr>
          <p:cNvPr id="9" name="object 9"/>
          <p:cNvSpPr/>
          <p:nvPr/>
        </p:nvSpPr>
        <p:spPr>
          <a:xfrm>
            <a:off x="2452878" y="338140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0" name="object 10"/>
          <p:cNvSpPr/>
          <p:nvPr/>
        </p:nvSpPr>
        <p:spPr>
          <a:xfrm>
            <a:off x="2452878" y="3797619"/>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1" name="object 11"/>
          <p:cNvSpPr/>
          <p:nvPr/>
        </p:nvSpPr>
        <p:spPr>
          <a:xfrm>
            <a:off x="2452878" y="4554818"/>
            <a:ext cx="201336" cy="201336"/>
          </a:xfrm>
          <a:custGeom>
            <a:avLst/>
            <a:gdLst/>
            <a:ahLst/>
            <a:cxnLst/>
            <a:rect l="l" t="t" r="r" b="b"/>
            <a:pathLst>
              <a:path w="101600" h="101600">
                <a:moveTo>
                  <a:pt x="0" y="101193"/>
                </a:moveTo>
                <a:lnTo>
                  <a:pt x="101193" y="101193"/>
                </a:lnTo>
                <a:lnTo>
                  <a:pt x="101193" y="0"/>
                </a:lnTo>
                <a:lnTo>
                  <a:pt x="0" y="0"/>
                </a:lnTo>
                <a:lnTo>
                  <a:pt x="0" y="101193"/>
                </a:lnTo>
                <a:close/>
              </a:path>
            </a:pathLst>
          </a:custGeom>
          <a:solidFill>
            <a:srgbClr val="1FA49A"/>
          </a:solidFill>
        </p:spPr>
        <p:txBody>
          <a:bodyPr wrap="square" lIns="0" tIns="0" rIns="0" bIns="0" rtlCol="0"/>
          <a:lstStyle/>
          <a:p>
            <a:endParaRPr sz="3567"/>
          </a:p>
        </p:txBody>
      </p:sp>
      <p:sp>
        <p:nvSpPr>
          <p:cNvPr id="12" name="object 12"/>
          <p:cNvSpPr/>
          <p:nvPr/>
        </p:nvSpPr>
        <p:spPr>
          <a:xfrm>
            <a:off x="5077216" y="4490618"/>
            <a:ext cx="137160" cy="0"/>
          </a:xfrm>
          <a:custGeom>
            <a:avLst/>
            <a:gdLst/>
            <a:ahLst/>
            <a:cxnLst/>
            <a:rect l="l" t="t" r="r" b="b"/>
            <a:pathLst>
              <a:path w="69214">
                <a:moveTo>
                  <a:pt x="0" y="0"/>
                </a:moveTo>
                <a:lnTo>
                  <a:pt x="68884" y="0"/>
                </a:lnTo>
              </a:path>
            </a:pathLst>
          </a:custGeom>
          <a:ln w="5537">
            <a:solidFill>
              <a:srgbClr val="000000"/>
            </a:solidFill>
          </a:ln>
        </p:spPr>
        <p:txBody>
          <a:bodyPr wrap="square" lIns="0" tIns="0" rIns="0" bIns="0" rtlCol="0"/>
          <a:lstStyle/>
          <a:p>
            <a:endParaRPr sz="3567"/>
          </a:p>
        </p:txBody>
      </p:sp>
      <p:sp>
        <p:nvSpPr>
          <p:cNvPr id="13" name="object 13"/>
          <p:cNvSpPr txBox="1"/>
          <p:nvPr/>
        </p:nvSpPr>
        <p:spPr>
          <a:xfrm>
            <a:off x="4667949" y="5361569"/>
            <a:ext cx="712225" cy="358348"/>
          </a:xfrm>
          <a:prstGeom prst="rect">
            <a:avLst/>
          </a:prstGeom>
        </p:spPr>
        <p:txBody>
          <a:bodyPr vert="horz" wrap="square" lIns="0" tIns="22650" rIns="0" bIns="0" rtlCol="0">
            <a:spAutoFit/>
          </a:bodyPr>
          <a:lstStyle/>
          <a:p>
            <a:pPr marL="75503">
              <a:spcBef>
                <a:spcPts val="178"/>
              </a:spcBef>
            </a:pPr>
            <a:r>
              <a:rPr sz="2180" i="1" spc="-258" dirty="0">
                <a:latin typeface="Trebuchet MS"/>
                <a:cs typeface="Trebuchet MS"/>
              </a:rPr>
              <a:t>S</a:t>
            </a:r>
            <a:r>
              <a:rPr sz="2378" i="1" spc="-386" baseline="-27777" dirty="0">
                <a:latin typeface="Arial"/>
                <a:cs typeface="Arial"/>
              </a:rPr>
              <a:t>θ</a:t>
            </a:r>
            <a:r>
              <a:rPr sz="2378" spc="-386" baseline="-13888" dirty="0">
                <a:latin typeface="Verdana"/>
                <a:cs typeface="Verdana"/>
              </a:rPr>
              <a:t>ˆ</a:t>
            </a:r>
            <a:r>
              <a:rPr sz="2378" spc="-149" baseline="-13888" dirty="0">
                <a:latin typeface="Verdana"/>
                <a:cs typeface="Verdana"/>
              </a:rPr>
              <a:t> </a:t>
            </a:r>
            <a:r>
              <a:rPr sz="2180" spc="89" dirty="0">
                <a:latin typeface="Tahoma"/>
                <a:cs typeface="Tahoma"/>
              </a:rPr>
              <a:t>=</a:t>
            </a:r>
            <a:endParaRPr sz="2180">
              <a:latin typeface="Tahoma"/>
              <a:cs typeface="Tahoma"/>
            </a:endParaRPr>
          </a:p>
        </p:txBody>
      </p:sp>
      <p:sp>
        <p:nvSpPr>
          <p:cNvPr id="14" name="object 14"/>
          <p:cNvSpPr txBox="1">
            <a:spLocks noGrp="1"/>
          </p:cNvSpPr>
          <p:nvPr>
            <p:ph type="body" idx="1"/>
          </p:nvPr>
        </p:nvSpPr>
        <p:spPr>
          <a:xfrm>
            <a:off x="4028785" y="3624044"/>
            <a:ext cx="17033007" cy="1673343"/>
          </a:xfrm>
          <a:prstGeom prst="rect">
            <a:avLst/>
          </a:prstGeom>
        </p:spPr>
        <p:txBody>
          <a:bodyPr vert="horz" wrap="square" lIns="0" tIns="109474" rIns="0" bIns="0" rtlCol="0">
            <a:spAutoFit/>
          </a:bodyPr>
          <a:lstStyle/>
          <a:p>
            <a:pPr marL="441691" indent="-291944">
              <a:lnSpc>
                <a:spcPct val="100000"/>
              </a:lnSpc>
              <a:spcBef>
                <a:spcPts val="860"/>
              </a:spcBef>
              <a:buClr>
                <a:srgbClr val="FFFFFF"/>
              </a:buClr>
              <a:buSzPct val="72727"/>
              <a:buAutoNum type="arabicPlain" startAt="3"/>
              <a:tabLst>
                <a:tab pos="442950" algn="l"/>
              </a:tabLst>
            </a:pPr>
            <a:r>
              <a:rPr dirty="0"/>
              <a:t>Calculate </a:t>
            </a:r>
            <a:r>
              <a:rPr i="1" spc="-426" dirty="0">
                <a:latin typeface="Arial"/>
                <a:cs typeface="Arial"/>
              </a:rPr>
              <a:t>θ</a:t>
            </a:r>
            <a:r>
              <a:rPr sz="3270" spc="-638" baseline="12626" dirty="0">
                <a:latin typeface="Tahoma"/>
                <a:cs typeface="Tahoma"/>
              </a:rPr>
              <a:t>ˆ</a:t>
            </a:r>
            <a:r>
              <a:rPr sz="2378" spc="-638" baseline="27777" dirty="0"/>
              <a:t>1</a:t>
            </a:r>
            <a:r>
              <a:rPr sz="2378" spc="654" baseline="27777" dirty="0"/>
              <a:t> </a:t>
            </a:r>
            <a:r>
              <a:rPr sz="2180" spc="-20" dirty="0"/>
              <a:t>using </a:t>
            </a:r>
            <a:r>
              <a:rPr sz="2180" dirty="0"/>
              <a:t>that</a:t>
            </a:r>
            <a:r>
              <a:rPr sz="2180" spc="198" dirty="0"/>
              <a:t> </a:t>
            </a:r>
            <a:r>
              <a:rPr sz="2180" spc="-59" dirty="0"/>
              <a:t>sample</a:t>
            </a:r>
            <a:endParaRPr sz="2180">
              <a:latin typeface="Tahoma"/>
              <a:cs typeface="Tahoma"/>
            </a:endParaRPr>
          </a:p>
          <a:p>
            <a:pPr marL="441691" marR="972727" indent="-291944">
              <a:lnSpc>
                <a:spcPct val="102699"/>
              </a:lnSpc>
              <a:spcBef>
                <a:spcPts val="585"/>
              </a:spcBef>
              <a:buClr>
                <a:srgbClr val="FFFFFF"/>
              </a:buClr>
              <a:buSzPct val="72727"/>
              <a:buAutoNum type="arabicPlain" startAt="3"/>
              <a:tabLst>
                <a:tab pos="442950" algn="l"/>
              </a:tabLst>
            </a:pPr>
            <a:r>
              <a:rPr spc="-10" dirty="0"/>
              <a:t>Repeat </a:t>
            </a:r>
            <a:r>
              <a:rPr spc="-50" dirty="0"/>
              <a:t>steps </a:t>
            </a:r>
            <a:r>
              <a:rPr spc="99" dirty="0"/>
              <a:t>(2) </a:t>
            </a:r>
            <a:r>
              <a:rPr spc="-40" dirty="0"/>
              <a:t>and </a:t>
            </a:r>
            <a:r>
              <a:rPr spc="99" dirty="0"/>
              <a:t>(3) </a:t>
            </a:r>
            <a:r>
              <a:rPr i="1" spc="198" dirty="0">
                <a:latin typeface="Trebuchet MS"/>
                <a:cs typeface="Trebuchet MS"/>
              </a:rPr>
              <a:t>B </a:t>
            </a:r>
            <a:r>
              <a:rPr spc="-40" dirty="0"/>
              <a:t>times </a:t>
            </a:r>
            <a:r>
              <a:rPr spc="-20" dirty="0"/>
              <a:t>to </a:t>
            </a:r>
            <a:r>
              <a:rPr spc="-30" dirty="0"/>
              <a:t>obtain </a:t>
            </a:r>
            <a:r>
              <a:rPr i="1" spc="198" dirty="0">
                <a:latin typeface="Trebuchet MS"/>
                <a:cs typeface="Trebuchet MS"/>
              </a:rPr>
              <a:t>B </a:t>
            </a:r>
            <a:r>
              <a:rPr spc="-59" dirty="0"/>
              <a:t>different  </a:t>
            </a:r>
            <a:r>
              <a:rPr spc="-40" dirty="0"/>
              <a:t>estimates </a:t>
            </a:r>
            <a:r>
              <a:rPr spc="-50" dirty="0"/>
              <a:t>of </a:t>
            </a:r>
            <a:r>
              <a:rPr i="1" spc="-30" dirty="0">
                <a:latin typeface="Arial"/>
                <a:cs typeface="Arial"/>
              </a:rPr>
              <a:t>θ</a:t>
            </a:r>
            <a:r>
              <a:rPr spc="-30" dirty="0"/>
              <a:t>, </a:t>
            </a:r>
            <a:r>
              <a:rPr i="1" spc="-188" dirty="0">
                <a:latin typeface="Trebuchet MS"/>
                <a:cs typeface="Trebuchet MS"/>
              </a:rPr>
              <a:t>{</a:t>
            </a:r>
            <a:r>
              <a:rPr i="1" spc="-188" dirty="0">
                <a:latin typeface="Arial"/>
                <a:cs typeface="Arial"/>
              </a:rPr>
              <a:t>θ</a:t>
            </a:r>
            <a:r>
              <a:rPr sz="3270" spc="-281" baseline="12626" dirty="0">
                <a:latin typeface="Tahoma"/>
                <a:cs typeface="Tahoma"/>
              </a:rPr>
              <a:t>ˆ</a:t>
            </a:r>
            <a:r>
              <a:rPr sz="2378" spc="-281" baseline="27777" dirty="0"/>
              <a:t>1</a:t>
            </a:r>
            <a:r>
              <a:rPr sz="2180" i="1" spc="-188" dirty="0">
                <a:latin typeface="Arial"/>
                <a:cs typeface="Arial"/>
              </a:rPr>
              <a:t>, </a:t>
            </a:r>
            <a:r>
              <a:rPr sz="2180" i="1" spc="-10" dirty="0">
                <a:latin typeface="Arial"/>
                <a:cs typeface="Arial"/>
              </a:rPr>
              <a:t>..., </a:t>
            </a:r>
            <a:r>
              <a:rPr sz="2180" i="1" spc="-416" dirty="0">
                <a:latin typeface="Arial"/>
                <a:cs typeface="Arial"/>
              </a:rPr>
              <a:t>θ</a:t>
            </a:r>
            <a:r>
              <a:rPr sz="3270" spc="-624" baseline="12626" dirty="0">
                <a:latin typeface="Tahoma"/>
                <a:cs typeface="Tahoma"/>
              </a:rPr>
              <a:t>ˆ</a:t>
            </a:r>
            <a:r>
              <a:rPr sz="2378" i="1" spc="-624" baseline="27777" dirty="0">
                <a:latin typeface="Arial"/>
                <a:cs typeface="Arial"/>
              </a:rPr>
              <a:t>B</a:t>
            </a:r>
            <a:r>
              <a:rPr sz="2378" i="1" spc="-595" baseline="27777" dirty="0">
                <a:latin typeface="Arial"/>
                <a:cs typeface="Arial"/>
              </a:rPr>
              <a:t> </a:t>
            </a:r>
            <a:r>
              <a:rPr sz="2180" i="1" spc="159" dirty="0">
                <a:latin typeface="Trebuchet MS"/>
                <a:cs typeface="Trebuchet MS"/>
              </a:rPr>
              <a:t>}</a:t>
            </a:r>
            <a:r>
              <a:rPr sz="2180" spc="159" dirty="0"/>
              <a:t>.</a:t>
            </a:r>
            <a:endParaRPr sz="2180">
              <a:latin typeface="Trebuchet MS"/>
              <a:cs typeface="Trebuchet MS"/>
            </a:endParaRPr>
          </a:p>
          <a:p>
            <a:pPr marL="441691" indent="-291944">
              <a:lnSpc>
                <a:spcPct val="100000"/>
              </a:lnSpc>
              <a:spcBef>
                <a:spcPts val="664"/>
              </a:spcBef>
              <a:buClr>
                <a:srgbClr val="FFFFFF"/>
              </a:buClr>
              <a:buSzPct val="72727"/>
              <a:buAutoNum type="arabicPlain" startAt="3"/>
              <a:tabLst>
                <a:tab pos="442950" algn="l"/>
              </a:tabLst>
            </a:pPr>
            <a:r>
              <a:rPr dirty="0"/>
              <a:t>Calculate </a:t>
            </a:r>
            <a:r>
              <a:rPr spc="-50" dirty="0"/>
              <a:t>the </a:t>
            </a:r>
            <a:r>
              <a:rPr spc="-69" dirty="0"/>
              <a:t>mean </a:t>
            </a:r>
            <a:r>
              <a:rPr i="1" spc="-268" dirty="0">
                <a:latin typeface="Arial"/>
                <a:cs typeface="Arial"/>
              </a:rPr>
              <a:t>θ</a:t>
            </a:r>
            <a:r>
              <a:rPr sz="2378" spc="-400" baseline="45138" dirty="0">
                <a:latin typeface="Lucida Sans Unicode"/>
                <a:cs typeface="Lucida Sans Unicode"/>
              </a:rPr>
              <a:t>∗ </a:t>
            </a:r>
            <a:r>
              <a:rPr sz="2180" spc="-50" dirty="0"/>
              <a:t>of </a:t>
            </a:r>
            <a:r>
              <a:rPr sz="2180" spc="-69" dirty="0"/>
              <a:t>these </a:t>
            </a:r>
            <a:r>
              <a:rPr sz="2180" spc="-40" dirty="0"/>
              <a:t>estimates, and standard</a:t>
            </a:r>
            <a:r>
              <a:rPr sz="2180" spc="30" dirty="0"/>
              <a:t> </a:t>
            </a:r>
            <a:r>
              <a:rPr sz="2180" spc="-59" dirty="0"/>
              <a:t>errors:</a:t>
            </a:r>
            <a:endParaRPr sz="2180">
              <a:latin typeface="Lucida Sans Unicode"/>
              <a:cs typeface="Lucida Sans Unicode"/>
            </a:endParaRPr>
          </a:p>
          <a:p>
            <a:pPr marR="1634635" algn="ctr">
              <a:lnSpc>
                <a:spcPct val="100000"/>
              </a:lnSpc>
              <a:spcBef>
                <a:spcPts val="208"/>
              </a:spcBef>
            </a:pPr>
            <a:r>
              <a:rPr spc="-614" dirty="0">
                <a:latin typeface="Arial"/>
                <a:cs typeface="Arial"/>
              </a:rPr>
              <a:t> </a:t>
            </a:r>
          </a:p>
        </p:txBody>
      </p:sp>
      <p:sp>
        <p:nvSpPr>
          <p:cNvPr id="15" name="object 15"/>
          <p:cNvSpPr txBox="1"/>
          <p:nvPr/>
        </p:nvSpPr>
        <p:spPr>
          <a:xfrm>
            <a:off x="5354756" y="5096964"/>
            <a:ext cx="315846" cy="358348"/>
          </a:xfrm>
          <a:prstGeom prst="rect">
            <a:avLst/>
          </a:prstGeom>
        </p:spPr>
        <p:txBody>
          <a:bodyPr vert="horz" wrap="square" lIns="0" tIns="22650" rIns="0" bIns="0" rtlCol="0">
            <a:spAutoFit/>
          </a:bodyPr>
          <a:lstStyle/>
          <a:p>
            <a:pPr marL="25168">
              <a:spcBef>
                <a:spcPts val="178"/>
              </a:spcBef>
            </a:pPr>
            <a:r>
              <a:rPr sz="2180" spc="-614" dirty="0">
                <a:latin typeface="Arial"/>
                <a:cs typeface="Arial"/>
              </a:rPr>
              <a:t> </a:t>
            </a:r>
            <a:endParaRPr sz="2180">
              <a:latin typeface="Arial"/>
              <a:cs typeface="Arial"/>
            </a:endParaRPr>
          </a:p>
        </p:txBody>
      </p:sp>
      <p:sp>
        <p:nvSpPr>
          <p:cNvPr id="16" name="object 16"/>
          <p:cNvSpPr txBox="1"/>
          <p:nvPr/>
        </p:nvSpPr>
        <p:spPr>
          <a:xfrm>
            <a:off x="5354757" y="5261681"/>
            <a:ext cx="341012" cy="358348"/>
          </a:xfrm>
          <a:prstGeom prst="rect">
            <a:avLst/>
          </a:prstGeom>
        </p:spPr>
        <p:txBody>
          <a:bodyPr vert="horz" wrap="square" lIns="0" tIns="22650" rIns="0" bIns="0" rtlCol="0">
            <a:spAutoFit/>
          </a:bodyPr>
          <a:lstStyle/>
          <a:p>
            <a:pPr marL="25168">
              <a:spcBef>
                <a:spcPts val="178"/>
              </a:spcBef>
            </a:pPr>
            <a:r>
              <a:rPr sz="2180" spc="1673" dirty="0">
                <a:latin typeface="Arial"/>
                <a:cs typeface="Arial"/>
              </a:rPr>
              <a:t> </a:t>
            </a:r>
            <a:endParaRPr sz="2180">
              <a:latin typeface="Arial"/>
              <a:cs typeface="Arial"/>
            </a:endParaRPr>
          </a:p>
        </p:txBody>
      </p:sp>
      <p:sp>
        <p:nvSpPr>
          <p:cNvPr id="17" name="object 17"/>
          <p:cNvSpPr/>
          <p:nvPr/>
        </p:nvSpPr>
        <p:spPr>
          <a:xfrm>
            <a:off x="5669748" y="5072705"/>
            <a:ext cx="2324170" cy="0"/>
          </a:xfrm>
          <a:custGeom>
            <a:avLst/>
            <a:gdLst/>
            <a:ahLst/>
            <a:cxnLst/>
            <a:rect l="l" t="t" r="r" b="b"/>
            <a:pathLst>
              <a:path w="1172845">
                <a:moveTo>
                  <a:pt x="0" y="0"/>
                </a:moveTo>
                <a:lnTo>
                  <a:pt x="1172629" y="0"/>
                </a:lnTo>
              </a:path>
            </a:pathLst>
          </a:custGeom>
          <a:ln w="5537">
            <a:solidFill>
              <a:srgbClr val="000000"/>
            </a:solidFill>
          </a:ln>
        </p:spPr>
        <p:txBody>
          <a:bodyPr wrap="square" lIns="0" tIns="0" rIns="0" bIns="0" rtlCol="0"/>
          <a:lstStyle/>
          <a:p>
            <a:endParaRPr sz="3567"/>
          </a:p>
        </p:txBody>
      </p:sp>
      <p:sp>
        <p:nvSpPr>
          <p:cNvPr id="18" name="object 18"/>
          <p:cNvSpPr txBox="1"/>
          <p:nvPr/>
        </p:nvSpPr>
        <p:spPr>
          <a:xfrm>
            <a:off x="5674654" y="5175836"/>
            <a:ext cx="728584" cy="358348"/>
          </a:xfrm>
          <a:prstGeom prst="rect">
            <a:avLst/>
          </a:prstGeom>
        </p:spPr>
        <p:txBody>
          <a:bodyPr vert="horz" wrap="square" lIns="0" tIns="22650" rIns="0" bIns="0" rtlCol="0">
            <a:spAutoFit/>
          </a:bodyPr>
          <a:lstStyle/>
          <a:p>
            <a:pPr marL="25168">
              <a:spcBef>
                <a:spcPts val="178"/>
              </a:spcBef>
              <a:tabLst>
                <a:tab pos="702176" algn="l"/>
              </a:tabLst>
            </a:pPr>
            <a:r>
              <a:rPr sz="2180" u="sng" spc="-10" dirty="0">
                <a:uFill>
                  <a:solidFill>
                    <a:srgbClr val="000000"/>
                  </a:solidFill>
                </a:uFill>
                <a:latin typeface="Times New Roman"/>
                <a:cs typeface="Times New Roman"/>
              </a:rPr>
              <a:t>   </a:t>
            </a:r>
            <a:r>
              <a:rPr sz="2180" u="sng" spc="-50" dirty="0">
                <a:uFill>
                  <a:solidFill>
                    <a:srgbClr val="000000"/>
                  </a:solidFill>
                </a:uFill>
                <a:latin typeface="Times New Roman"/>
                <a:cs typeface="Times New Roman"/>
              </a:rPr>
              <a:t> </a:t>
            </a:r>
            <a:r>
              <a:rPr sz="2180" u="sng" spc="-40" dirty="0">
                <a:uFill>
                  <a:solidFill>
                    <a:srgbClr val="000000"/>
                  </a:solidFill>
                </a:uFill>
                <a:latin typeface="Calibri"/>
                <a:cs typeface="Calibri"/>
              </a:rPr>
              <a:t>1	</a:t>
            </a:r>
            <a:endParaRPr sz="2180">
              <a:latin typeface="Calibri"/>
              <a:cs typeface="Calibri"/>
            </a:endParaRPr>
          </a:p>
        </p:txBody>
      </p:sp>
      <p:sp>
        <p:nvSpPr>
          <p:cNvPr id="19" name="object 19"/>
          <p:cNvSpPr txBox="1"/>
          <p:nvPr/>
        </p:nvSpPr>
        <p:spPr>
          <a:xfrm>
            <a:off x="6547370" y="5092357"/>
            <a:ext cx="192527" cy="268055"/>
          </a:xfrm>
          <a:prstGeom prst="rect">
            <a:avLst/>
          </a:prstGeom>
        </p:spPr>
        <p:txBody>
          <a:bodyPr vert="horz" wrap="square" lIns="0" tIns="23909" rIns="0" bIns="0" rtlCol="0">
            <a:spAutoFit/>
          </a:bodyPr>
          <a:lstStyle/>
          <a:p>
            <a:pPr marL="25168">
              <a:spcBef>
                <a:spcPts val="188"/>
              </a:spcBef>
            </a:pPr>
            <a:r>
              <a:rPr sz="1585" i="1" spc="59" dirty="0">
                <a:latin typeface="Arial"/>
                <a:cs typeface="Arial"/>
              </a:rPr>
              <a:t>B</a:t>
            </a:r>
            <a:endParaRPr sz="1585">
              <a:latin typeface="Arial"/>
              <a:cs typeface="Arial"/>
            </a:endParaRPr>
          </a:p>
        </p:txBody>
      </p:sp>
      <p:sp>
        <p:nvSpPr>
          <p:cNvPr id="20" name="object 20"/>
          <p:cNvSpPr txBox="1"/>
          <p:nvPr/>
        </p:nvSpPr>
        <p:spPr>
          <a:xfrm>
            <a:off x="6428254" y="5100763"/>
            <a:ext cx="422805" cy="358348"/>
          </a:xfrm>
          <a:prstGeom prst="rect">
            <a:avLst/>
          </a:prstGeom>
        </p:spPr>
        <p:txBody>
          <a:bodyPr vert="horz" wrap="square" lIns="0" tIns="22650" rIns="0" bIns="0" rtlCol="0">
            <a:spAutoFit/>
          </a:bodyPr>
          <a:lstStyle/>
          <a:p>
            <a:pPr marL="25168">
              <a:spcBef>
                <a:spcPts val="178"/>
              </a:spcBef>
            </a:pPr>
            <a:r>
              <a:rPr sz="2180" spc="317" dirty="0">
                <a:latin typeface="Arial"/>
                <a:cs typeface="Arial"/>
              </a:rPr>
              <a:t> </a:t>
            </a:r>
            <a:endParaRPr sz="2180">
              <a:latin typeface="Arial"/>
              <a:cs typeface="Arial"/>
            </a:endParaRPr>
          </a:p>
        </p:txBody>
      </p:sp>
      <p:sp>
        <p:nvSpPr>
          <p:cNvPr id="21" name="object 21"/>
          <p:cNvSpPr txBox="1"/>
          <p:nvPr/>
        </p:nvSpPr>
        <p:spPr>
          <a:xfrm>
            <a:off x="5624320" y="5549892"/>
            <a:ext cx="1274707" cy="358348"/>
          </a:xfrm>
          <a:prstGeom prst="rect">
            <a:avLst/>
          </a:prstGeom>
        </p:spPr>
        <p:txBody>
          <a:bodyPr vert="horz" wrap="square" lIns="0" tIns="22650" rIns="0" bIns="0" rtlCol="0">
            <a:spAutoFit/>
          </a:bodyPr>
          <a:lstStyle/>
          <a:p>
            <a:pPr marL="75503">
              <a:spcBef>
                <a:spcPts val="178"/>
              </a:spcBef>
            </a:pPr>
            <a:r>
              <a:rPr sz="2180" i="1" spc="198" dirty="0">
                <a:latin typeface="Trebuchet MS"/>
                <a:cs typeface="Trebuchet MS"/>
              </a:rPr>
              <a:t>B </a:t>
            </a:r>
            <a:r>
              <a:rPr sz="2180" i="1" spc="535" dirty="0">
                <a:latin typeface="Trebuchet MS"/>
                <a:cs typeface="Trebuchet MS"/>
              </a:rPr>
              <a:t>−</a:t>
            </a:r>
            <a:r>
              <a:rPr sz="2180" i="1" spc="-486" dirty="0">
                <a:latin typeface="Trebuchet MS"/>
                <a:cs typeface="Trebuchet MS"/>
              </a:rPr>
              <a:t> </a:t>
            </a:r>
            <a:r>
              <a:rPr sz="2180" spc="-40" dirty="0">
                <a:latin typeface="Calibri"/>
                <a:cs typeface="Calibri"/>
              </a:rPr>
              <a:t>1 </a:t>
            </a:r>
            <a:r>
              <a:rPr sz="2378" i="1" spc="59" baseline="-41666" dirty="0">
                <a:latin typeface="Arial"/>
                <a:cs typeface="Arial"/>
              </a:rPr>
              <a:t>i </a:t>
            </a:r>
            <a:r>
              <a:rPr sz="2378" spc="30" baseline="-41666" dirty="0">
                <a:latin typeface="Verdana"/>
                <a:cs typeface="Verdana"/>
              </a:rPr>
              <a:t>=</a:t>
            </a:r>
            <a:r>
              <a:rPr sz="2378" spc="30" baseline="-41666" dirty="0">
                <a:latin typeface="Calibri"/>
                <a:cs typeface="Calibri"/>
              </a:rPr>
              <a:t>1</a:t>
            </a:r>
            <a:endParaRPr sz="2378" baseline="-41666">
              <a:latin typeface="Calibri"/>
              <a:cs typeface="Calibri"/>
            </a:endParaRPr>
          </a:p>
        </p:txBody>
      </p:sp>
      <p:sp>
        <p:nvSpPr>
          <p:cNvPr id="22" name="object 22"/>
          <p:cNvSpPr txBox="1"/>
          <p:nvPr/>
        </p:nvSpPr>
        <p:spPr>
          <a:xfrm>
            <a:off x="6954093" y="5292937"/>
            <a:ext cx="188752" cy="358348"/>
          </a:xfrm>
          <a:prstGeom prst="rect">
            <a:avLst/>
          </a:prstGeom>
        </p:spPr>
        <p:txBody>
          <a:bodyPr vert="horz" wrap="square" lIns="0" tIns="22650" rIns="0" bIns="0" rtlCol="0">
            <a:spAutoFit/>
          </a:bodyPr>
          <a:lstStyle/>
          <a:p>
            <a:pPr marL="25168">
              <a:spcBef>
                <a:spcPts val="178"/>
              </a:spcBef>
            </a:pPr>
            <a:r>
              <a:rPr sz="2180" spc="-109" dirty="0">
                <a:latin typeface="Tahoma"/>
                <a:cs typeface="Tahoma"/>
              </a:rPr>
              <a:t>ˆ</a:t>
            </a:r>
            <a:endParaRPr sz="2180">
              <a:latin typeface="Tahoma"/>
              <a:cs typeface="Tahoma"/>
            </a:endParaRPr>
          </a:p>
        </p:txBody>
      </p:sp>
      <p:sp>
        <p:nvSpPr>
          <p:cNvPr id="23" name="object 23"/>
          <p:cNvSpPr txBox="1"/>
          <p:nvPr/>
        </p:nvSpPr>
        <p:spPr>
          <a:xfrm>
            <a:off x="7068100" y="5356233"/>
            <a:ext cx="101926" cy="268055"/>
          </a:xfrm>
          <a:prstGeom prst="rect">
            <a:avLst/>
          </a:prstGeom>
        </p:spPr>
        <p:txBody>
          <a:bodyPr vert="horz" wrap="square" lIns="0" tIns="23909" rIns="0" bIns="0" rtlCol="0">
            <a:spAutoFit/>
          </a:bodyPr>
          <a:lstStyle/>
          <a:p>
            <a:pPr marL="25168">
              <a:spcBef>
                <a:spcPts val="188"/>
              </a:spcBef>
            </a:pPr>
            <a:r>
              <a:rPr sz="1585" i="1" spc="40" dirty="0">
                <a:latin typeface="Arial"/>
                <a:cs typeface="Arial"/>
              </a:rPr>
              <a:t>i</a:t>
            </a:r>
            <a:endParaRPr sz="1585">
              <a:latin typeface="Arial"/>
              <a:cs typeface="Arial"/>
            </a:endParaRPr>
          </a:p>
        </p:txBody>
      </p:sp>
      <p:sp>
        <p:nvSpPr>
          <p:cNvPr id="24" name="object 24"/>
          <p:cNvSpPr/>
          <p:nvPr/>
        </p:nvSpPr>
        <p:spPr>
          <a:xfrm>
            <a:off x="7512020" y="5432190"/>
            <a:ext cx="137160" cy="0"/>
          </a:xfrm>
          <a:custGeom>
            <a:avLst/>
            <a:gdLst/>
            <a:ahLst/>
            <a:cxnLst/>
            <a:rect l="l" t="t" r="r" b="b"/>
            <a:pathLst>
              <a:path w="69214">
                <a:moveTo>
                  <a:pt x="0" y="0"/>
                </a:moveTo>
                <a:lnTo>
                  <a:pt x="68884" y="0"/>
                </a:lnTo>
              </a:path>
            </a:pathLst>
          </a:custGeom>
          <a:ln w="5537">
            <a:solidFill>
              <a:srgbClr val="000000"/>
            </a:solidFill>
          </a:ln>
        </p:spPr>
        <p:txBody>
          <a:bodyPr wrap="square" lIns="0" tIns="0" rIns="0" bIns="0" rtlCol="0"/>
          <a:lstStyle/>
          <a:p>
            <a:endParaRPr sz="3567"/>
          </a:p>
        </p:txBody>
      </p:sp>
      <p:sp>
        <p:nvSpPr>
          <p:cNvPr id="25" name="object 25"/>
          <p:cNvSpPr txBox="1"/>
          <p:nvPr/>
        </p:nvSpPr>
        <p:spPr>
          <a:xfrm>
            <a:off x="7623359" y="5269381"/>
            <a:ext cx="157294" cy="268055"/>
          </a:xfrm>
          <a:prstGeom prst="rect">
            <a:avLst/>
          </a:prstGeom>
        </p:spPr>
        <p:txBody>
          <a:bodyPr vert="horz" wrap="square" lIns="0" tIns="23909" rIns="0" bIns="0" rtlCol="0">
            <a:spAutoFit/>
          </a:bodyPr>
          <a:lstStyle/>
          <a:p>
            <a:pPr marL="25168">
              <a:spcBef>
                <a:spcPts val="188"/>
              </a:spcBef>
            </a:pPr>
            <a:r>
              <a:rPr sz="1585" spc="-426" dirty="0">
                <a:latin typeface="Lucida Sans Unicode"/>
                <a:cs typeface="Lucida Sans Unicode"/>
              </a:rPr>
              <a:t>∗</a:t>
            </a:r>
            <a:endParaRPr sz="1585">
              <a:latin typeface="Lucida Sans Unicode"/>
              <a:cs typeface="Lucida Sans Unicode"/>
            </a:endParaRPr>
          </a:p>
        </p:txBody>
      </p:sp>
      <p:sp>
        <p:nvSpPr>
          <p:cNvPr id="28" name="object 28"/>
          <p:cNvSpPr txBox="1">
            <a:spLocks noGrp="1"/>
          </p:cNvSpPr>
          <p:nvPr>
            <p:ph type="dt" sz="half" idx="6"/>
          </p:nvPr>
        </p:nvSpPr>
        <p:spPr>
          <a:xfrm>
            <a:off x="199999" y="3302510"/>
            <a:ext cx="803275" cy="135889"/>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505252"/>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79"/>
              </a:spcBef>
            </a:pPr>
            <a:r>
              <a:rPr lang="en-US" spc="-10"/>
              <a:t>EC </a:t>
            </a:r>
            <a:r>
              <a:rPr lang="en-US" spc="-5"/>
              <a:t>303: </a:t>
            </a:r>
            <a:r>
              <a:rPr lang="en-US"/>
              <a:t>Chapter</a:t>
            </a:r>
            <a:r>
              <a:rPr lang="en-US" spc="45"/>
              <a:t> </a:t>
            </a:r>
            <a:r>
              <a:rPr lang="en-US" spc="-5"/>
              <a:t>7</a:t>
            </a:r>
            <a:endParaRPr spc="-10" dirty="0"/>
          </a:p>
        </p:txBody>
      </p:sp>
      <p:sp>
        <p:nvSpPr>
          <p:cNvPr id="29" name="object 29"/>
          <p:cNvSpPr txBox="1">
            <a:spLocks noGrp="1"/>
          </p:cNvSpPr>
          <p:nvPr>
            <p:ph type="ftr" sz="quarter" idx="5"/>
          </p:nvPr>
        </p:nvSpPr>
        <p:spPr>
          <a:xfrm>
            <a:off x="2842846" y="3302510"/>
            <a:ext cx="1688464" cy="135889"/>
          </a:xfrm>
          <a:prstGeom prst="rect">
            <a:avLst/>
          </a:prstGeom>
        </p:spPr>
        <p:txBody>
          <a:bodyPr vert="horz" wrap="square" lIns="0" tIns="0" rIns="0" bIns="0" rtlCol="0">
            <a:spAutoFit/>
          </a:bodyPr>
          <a:lstStyle>
            <a:defPPr>
              <a:defRPr lang="en-US"/>
            </a:defPPr>
            <a:lvl1pPr marL="0" algn="l" defTabSz="914400" rtl="0" eaLnBrk="1" latinLnBrk="0" hangingPunct="1">
              <a:defRPr sz="700" b="0" i="0" kern="1200">
                <a:solidFill>
                  <a:srgbClr val="505252"/>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168">
              <a:spcBef>
                <a:spcPts val="79"/>
              </a:spcBef>
              <a:tabLst>
                <a:tab pos="3124556" algn="l"/>
              </a:tabLst>
            </a:pPr>
            <a:r>
              <a:rPr lang="en-US" spc="5"/>
              <a:t>Alex</a:t>
            </a:r>
            <a:r>
              <a:rPr lang="en-US" spc="60"/>
              <a:t> </a:t>
            </a:r>
            <a:r>
              <a:rPr lang="en-US"/>
              <a:t>Hoaglan</a:t>
            </a:r>
            <a:r>
              <a:rPr lang="en-US" spc="5"/>
              <a:t>d</a:t>
            </a:r>
            <a:r>
              <a:rPr lang="en-US" spc="60"/>
              <a:t> </a:t>
            </a:r>
            <a:r>
              <a:rPr lang="en-US" spc="15"/>
              <a:t>(Bosto</a:t>
            </a:r>
            <a:r>
              <a:rPr lang="en-US" spc="20"/>
              <a:t>n</a:t>
            </a:r>
            <a:r>
              <a:rPr lang="en-US" spc="60"/>
              <a:t> </a:t>
            </a:r>
            <a:r>
              <a:rPr lang="en-US" spc="5"/>
              <a:t>Universi</a:t>
            </a:r>
            <a:r>
              <a:rPr lang="en-US" spc="-20"/>
              <a:t>t</a:t>
            </a:r>
            <a:r>
              <a:rPr lang="en-US" spc="35"/>
              <a:t>y)</a:t>
            </a:r>
            <a:r>
              <a:rPr lang="en-US"/>
              <a:t>	</a:t>
            </a:r>
            <a:r>
              <a:rPr lang="en-US" spc="-10"/>
              <a:t>16</a:t>
            </a:r>
            <a:endParaRPr spc="-20" dirty="0"/>
          </a:p>
        </p:txBody>
      </p:sp>
      <p:sp>
        <p:nvSpPr>
          <p:cNvPr id="26" name="object 26"/>
          <p:cNvSpPr txBox="1"/>
          <p:nvPr/>
        </p:nvSpPr>
        <p:spPr>
          <a:xfrm>
            <a:off x="6824835" y="5361569"/>
            <a:ext cx="1074630" cy="358348"/>
          </a:xfrm>
          <a:prstGeom prst="rect">
            <a:avLst/>
          </a:prstGeom>
        </p:spPr>
        <p:txBody>
          <a:bodyPr vert="horz" wrap="square" lIns="0" tIns="22650" rIns="0" bIns="0" rtlCol="0">
            <a:spAutoFit/>
          </a:bodyPr>
          <a:lstStyle/>
          <a:p>
            <a:pPr marL="25168">
              <a:spcBef>
                <a:spcPts val="178"/>
              </a:spcBef>
            </a:pPr>
            <a:r>
              <a:rPr sz="2180" spc="-89" dirty="0">
                <a:latin typeface="Tahoma"/>
                <a:cs typeface="Tahoma"/>
              </a:rPr>
              <a:t>(</a:t>
            </a:r>
            <a:r>
              <a:rPr sz="2180" i="1" spc="-89" dirty="0">
                <a:latin typeface="Arial"/>
                <a:cs typeface="Arial"/>
              </a:rPr>
              <a:t>θ </a:t>
            </a:r>
            <a:r>
              <a:rPr sz="2180" i="1" spc="535" dirty="0">
                <a:latin typeface="Trebuchet MS"/>
                <a:cs typeface="Trebuchet MS"/>
              </a:rPr>
              <a:t>− </a:t>
            </a:r>
            <a:r>
              <a:rPr sz="2180" i="1" spc="-178" dirty="0">
                <a:latin typeface="Arial"/>
                <a:cs typeface="Arial"/>
              </a:rPr>
              <a:t>θ</a:t>
            </a:r>
            <a:r>
              <a:rPr sz="2180" i="1" spc="-327" dirty="0">
                <a:latin typeface="Arial"/>
                <a:cs typeface="Arial"/>
              </a:rPr>
              <a:t> </a:t>
            </a:r>
            <a:r>
              <a:rPr sz="2180" dirty="0">
                <a:latin typeface="Tahoma"/>
                <a:cs typeface="Tahoma"/>
              </a:rPr>
              <a:t>)</a:t>
            </a:r>
            <a:endParaRPr sz="2180">
              <a:latin typeface="Tahoma"/>
              <a:cs typeface="Tahoma"/>
            </a:endParaRPr>
          </a:p>
        </p:txBody>
      </p:sp>
      <p:sp>
        <p:nvSpPr>
          <p:cNvPr id="27" name="object 27"/>
          <p:cNvSpPr txBox="1"/>
          <p:nvPr/>
        </p:nvSpPr>
        <p:spPr>
          <a:xfrm>
            <a:off x="7849231" y="5356233"/>
            <a:ext cx="157294" cy="268055"/>
          </a:xfrm>
          <a:prstGeom prst="rect">
            <a:avLst/>
          </a:prstGeom>
        </p:spPr>
        <p:txBody>
          <a:bodyPr vert="horz" wrap="square" lIns="0" tIns="23909" rIns="0" bIns="0" rtlCol="0">
            <a:spAutoFit/>
          </a:bodyPr>
          <a:lstStyle/>
          <a:p>
            <a:pPr marL="25168">
              <a:spcBef>
                <a:spcPts val="188"/>
              </a:spcBef>
            </a:pPr>
            <a:r>
              <a:rPr sz="1585" spc="30" dirty="0">
                <a:latin typeface="Calibri"/>
                <a:cs typeface="Calibri"/>
              </a:rPr>
              <a:t>2</a:t>
            </a:r>
            <a:endParaRPr sz="1585">
              <a:latin typeface="Calibri"/>
              <a:cs typeface="Calibri"/>
            </a:endParaRPr>
          </a:p>
        </p:txBody>
      </p:sp>
    </p:spTree>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7705</TotalTime>
  <Words>4057</Words>
  <Application>Microsoft Office PowerPoint</Application>
  <PresentationFormat>Widescreen</PresentationFormat>
  <Paragraphs>527</Paragraphs>
  <Slides>82</Slides>
  <Notes>77</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82</vt:i4>
      </vt:variant>
    </vt:vector>
  </HeadingPairs>
  <TitlesOfParts>
    <vt:vector size="95" baseType="lpstr">
      <vt:lpstr>Arial</vt:lpstr>
      <vt:lpstr>Calibri</vt:lpstr>
      <vt:lpstr>Cambria Math</vt:lpstr>
      <vt:lpstr>Georgia</vt:lpstr>
      <vt:lpstr>Lucida Sans Unicode</vt:lpstr>
      <vt:lpstr>Symbol</vt:lpstr>
      <vt:lpstr>Tahoma</vt:lpstr>
      <vt:lpstr>Times New Roman</vt:lpstr>
      <vt:lpstr>Trebuchet MS</vt:lpstr>
      <vt:lpstr>Verdana</vt:lpstr>
      <vt:lpstr>Wingdings 2</vt:lpstr>
      <vt:lpstr>View</vt:lpstr>
      <vt:lpstr>Office Theme</vt:lpstr>
      <vt:lpstr>Intermediate Statistics</vt:lpstr>
      <vt:lpstr>PowerPoint Presentation</vt:lpstr>
      <vt:lpstr>But first</vt:lpstr>
      <vt:lpstr>But first</vt:lpstr>
      <vt:lpstr>But first</vt:lpstr>
      <vt:lpstr>But first</vt:lpstr>
      <vt:lpstr>But first: Interactive visualizations</vt:lpstr>
      <vt:lpstr>Finally…</vt:lpstr>
      <vt:lpstr>Populations and Samples</vt:lpstr>
      <vt:lpstr>Populations and Samples</vt:lpstr>
      <vt:lpstr>Sampling Distributions</vt:lpstr>
      <vt:lpstr>What is a Sample?</vt:lpstr>
      <vt:lpstr>Common Sampling Distributions</vt:lpstr>
      <vt:lpstr>Common Sampling Distributions</vt:lpstr>
      <vt:lpstr>Common Sampling Distributions</vt:lpstr>
      <vt:lpstr>Common Sampling Distributions: Bernoulli</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Another Handy Trick: Lognormal Distributions </vt:lpstr>
      <vt:lpstr>Another Handy Trick: Lognormal Distributions </vt:lpstr>
      <vt:lpstr>What is a Lognormal Distribution Capturing?</vt:lpstr>
      <vt:lpstr>Standard Errors</vt:lpstr>
      <vt:lpstr>Sampling Defined (Again)</vt:lpstr>
      <vt:lpstr>Sampling Defined (Again)</vt:lpstr>
      <vt:lpstr>Sampling Terminology</vt:lpstr>
      <vt:lpstr>Random (?) Sampling</vt:lpstr>
      <vt:lpstr>Example: Sampling a Mean</vt:lpstr>
      <vt:lpstr>Example: Sampling a Mean</vt:lpstr>
      <vt:lpstr>Example: Sampling a Mean</vt:lpstr>
      <vt:lpstr>Standard Errors</vt:lpstr>
      <vt:lpstr>Standard Errors “Standardize” a Variable</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721</cp:revision>
  <dcterms:created xsi:type="dcterms:W3CDTF">2011-01-10T00:42:42Z</dcterms:created>
  <dcterms:modified xsi:type="dcterms:W3CDTF">2024-01-24T01:23:41Z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